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8" r:id="rId2"/>
    <p:sldId id="259" r:id="rId3"/>
    <p:sldId id="262" r:id="rId4"/>
    <p:sldId id="263" r:id="rId5"/>
    <p:sldId id="264" r:id="rId6"/>
    <p:sldId id="265" r:id="rId7"/>
    <p:sldId id="266" r:id="rId8"/>
    <p:sldId id="267" r:id="rId9"/>
    <p:sldId id="268" r:id="rId10"/>
    <p:sldId id="271" r:id="rId11"/>
    <p:sldId id="272" r:id="rId12"/>
    <p:sldId id="273" r:id="rId13"/>
    <p:sldId id="284" r:id="rId14"/>
    <p:sldId id="285" r:id="rId15"/>
    <p:sldId id="277" r:id="rId16"/>
    <p:sldId id="278" r:id="rId17"/>
    <p:sldId id="279" r:id="rId18"/>
    <p:sldId id="280" r:id="rId19"/>
    <p:sldId id="281" r:id="rId20"/>
    <p:sldId id="282" r:id="rId21"/>
    <p:sldId id="283" r:id="rId22"/>
    <p:sldId id="269" r:id="rId23"/>
    <p:sldId id="286" r:id="rId24"/>
    <p:sldId id="287" r:id="rId25"/>
    <p:sldId id="27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g>
</file>

<file path=ppt/media/image11.jp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11/5/2022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t>11/5/2022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panose="020B0604020202020204"/>
                <a:cs typeface="Arial" panose="020B0604020202020204"/>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11/5/2022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11/5/2022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0052" y="1119345"/>
            <a:ext cx="8825658" cy="2677648"/>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pPr algn="ctr"/>
            <a:r>
              <a:rPr lang="en-US" sz="3200" i="1" dirty="0">
                <a:latin typeface="Times New Roman" panose="02020603050405020304" pitchFamily="18" charset="0"/>
                <a:cs typeface="Times New Roman" panose="02020603050405020304" pitchFamily="18" charset="0"/>
              </a:rPr>
              <a:t>ANALYSIS OF SOCIETY OPINION ON WOMEN     SAFETY THROUGH SOCIAL MEDIA PLATFORMS</a:t>
            </a:r>
          </a:p>
        </p:txBody>
      </p:sp>
      <p:sp>
        <p:nvSpPr>
          <p:cNvPr id="3" name="Subtitle 2"/>
          <p:cNvSpPr>
            <a:spLocks noGrp="1"/>
          </p:cNvSpPr>
          <p:nvPr>
            <p:ph type="subTitle" idx="1"/>
          </p:nvPr>
        </p:nvSpPr>
        <p:spPr>
          <a:xfrm>
            <a:off x="7490460" y="4586534"/>
            <a:ext cx="3573780" cy="1581184"/>
          </a:xfrm>
        </p:spPr>
        <p:txBody>
          <a:bodyPr>
            <a:noAutofit/>
          </a:bodyPr>
          <a:lstStyle/>
          <a:p>
            <a:r>
              <a:rPr lang="en-US" dirty="0"/>
              <a:t>under the GUIDElines of   a.uday kiran</a:t>
            </a:r>
          </a:p>
          <a:p>
            <a:r>
              <a:rPr lang="en-US" dirty="0"/>
              <a:t>B.SAI KUMAR-197R1A05C9</a:t>
            </a:r>
          </a:p>
          <a:p>
            <a:r>
              <a:rPr lang="en-US" dirty="0"/>
              <a:t>G.SRIKANTH-197R1A05E0</a:t>
            </a:r>
          </a:p>
          <a:p>
            <a:r>
              <a:rPr lang="en-US" dirty="0"/>
              <a:t>J.SAINATH REDDY-197R1A05E2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521432_1_En_12_Fig2_HTML"/>
          <p:cNvPicPr>
            <a:picLocks noGrp="1" noChangeAspect="1"/>
          </p:cNvPicPr>
          <p:nvPr>
            <p:ph idx="1"/>
          </p:nvPr>
        </p:nvPicPr>
        <p:blipFill>
          <a:blip r:embed="rId2"/>
          <a:stretch>
            <a:fillRect/>
          </a:stretch>
        </p:blipFill>
        <p:spPr>
          <a:xfrm>
            <a:off x="2643505" y="2593975"/>
            <a:ext cx="6920865" cy="3886200"/>
          </a:xfrm>
          <a:prstGeom prst="rect">
            <a:avLst/>
          </a:prstGeom>
        </p:spPr>
      </p:pic>
      <p:sp>
        <p:nvSpPr>
          <p:cNvPr id="7" name="Text Box 6"/>
          <p:cNvSpPr txBox="1"/>
          <p:nvPr/>
        </p:nvSpPr>
        <p:spPr>
          <a:xfrm>
            <a:off x="849630" y="1024255"/>
            <a:ext cx="2011680" cy="460375"/>
          </a:xfrm>
          <a:prstGeom prst="rect">
            <a:avLst/>
          </a:prstGeom>
          <a:noFill/>
        </p:spPr>
        <p:txBody>
          <a:bodyPr wrap="none" rtlCol="0">
            <a:spAutoFit/>
          </a:bodyPr>
          <a:lstStyle/>
          <a:p>
            <a:r>
              <a:rPr lang="en-US" sz="2400">
                <a:solidFill>
                  <a:schemeClr val="bg1"/>
                </a:solidFill>
              </a:rPr>
              <a:t>ARCHITECTURE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736" y="756685"/>
            <a:ext cx="8761413" cy="706964"/>
          </a:xfrm>
        </p:spPr>
        <p:txBody>
          <a:bodyPr/>
          <a:lstStyle/>
          <a:p>
            <a:r>
              <a:rPr lang="en-US" sz="3200" dirty="0">
                <a:latin typeface="Times New Roman" panose="02020603050405020304" pitchFamily="18" charset="0"/>
                <a:cs typeface="Times New Roman" panose="02020603050405020304" pitchFamily="18" charset="0"/>
              </a:rPr>
              <a:t>Modules</a:t>
            </a:r>
          </a:p>
        </p:txBody>
      </p:sp>
      <p:sp>
        <p:nvSpPr>
          <p:cNvPr id="3" name="Content Placeholder 2"/>
          <p:cNvSpPr>
            <a:spLocks noGrp="1"/>
          </p:cNvSpPr>
          <p:nvPr>
            <p:ph idx="1"/>
          </p:nvPr>
        </p:nvSpPr>
        <p:spPr>
          <a:xfrm>
            <a:off x="518795" y="2694043"/>
            <a:ext cx="11154410" cy="4441825"/>
          </a:xfrm>
        </p:spPr>
        <p:txBody>
          <a:bodyPr>
            <a:noAutofit/>
          </a:bodyPr>
          <a:lstStyle/>
          <a:p>
            <a:pPr marL="0" indent="0" algn="just">
              <a:buNone/>
            </a:pPr>
            <a:r>
              <a:rPr lang="en-US" dirty="0">
                <a:latin typeface="Times New Roman" panose="02020603050405020304" pitchFamily="18" charset="0"/>
                <a:cs typeface="Times New Roman" panose="02020603050405020304" pitchFamily="18" charset="0"/>
              </a:rPr>
              <a:t>1)</a:t>
            </a:r>
            <a:r>
              <a:rPr lang="en-US" b="1" dirty="0">
                <a:latin typeface="Times New Roman" panose="02020603050405020304" pitchFamily="18" charset="0"/>
                <a:cs typeface="Times New Roman" panose="02020603050405020304" pitchFamily="18" charset="0"/>
              </a:rPr>
              <a:t>Data extraction</a:t>
            </a:r>
            <a:r>
              <a:rPr lang="en-US" dirty="0">
                <a:latin typeface="Times New Roman" panose="02020603050405020304" pitchFamily="18" charset="0"/>
                <a:cs typeface="Times New Roman" panose="02020603050405020304" pitchFamily="18" charset="0"/>
              </a:rPr>
              <a:t>: First step involved in analysis of sentiment is the collection of information from the social network website like twitter. This helps in extracting the tweet message but this message also includes extra data like tweets likes, dislikes and </a:t>
            </a:r>
            <a:r>
              <a:rPr lang="en-US" dirty="0" err="1">
                <a:latin typeface="Times New Roman" panose="02020603050405020304" pitchFamily="18" charset="0"/>
                <a:cs typeface="Times New Roman" panose="02020603050405020304" pitchFamily="18" charset="0"/>
              </a:rPr>
              <a:t>comments.we</a:t>
            </a:r>
            <a:r>
              <a:rPr lang="en-US" dirty="0">
                <a:latin typeface="Times New Roman" panose="02020603050405020304" pitchFamily="18" charset="0"/>
                <a:cs typeface="Times New Roman" panose="02020603050405020304" pitchFamily="18" charset="0"/>
              </a:rPr>
              <a:t> extract raw data from Kaggle website.</a:t>
            </a:r>
          </a:p>
          <a:p>
            <a:pPr marL="0" indent="0" algn="just">
              <a:buNone/>
            </a:pPr>
            <a:r>
              <a:rPr lang="en-US" dirty="0">
                <a:latin typeface="Times New Roman" panose="02020603050405020304" pitchFamily="18" charset="0"/>
                <a:cs typeface="Times New Roman" panose="02020603050405020304" pitchFamily="18" charset="0"/>
              </a:rPr>
              <a:t>2)</a:t>
            </a:r>
            <a:r>
              <a:rPr lang="en-US" b="1" dirty="0">
                <a:latin typeface="Times New Roman" panose="02020603050405020304" pitchFamily="18" charset="0"/>
                <a:cs typeface="Times New Roman" panose="02020603050405020304" pitchFamily="18" charset="0"/>
              </a:rPr>
              <a:t>Text Cleaning</a:t>
            </a:r>
            <a:r>
              <a:rPr lang="en-US" dirty="0">
                <a:latin typeface="Times New Roman" panose="02020603050405020304" pitchFamily="18" charset="0"/>
                <a:cs typeface="Times New Roman" panose="02020603050405020304" pitchFamily="18" charset="0"/>
              </a:rPr>
              <a:t>: Once the data is extracted from the twitter source as the datasets, this information has to be passed to the classifier. The classifier cleans the dataset by removing redundant data like stop words, emoticons in order to make sure that non textual content is identified and removed before the analysis.</a:t>
            </a:r>
          </a:p>
          <a:p>
            <a:pPr marL="0" indent="0" algn="just">
              <a:buNone/>
            </a:pPr>
            <a:r>
              <a:rPr lang="en-US" dirty="0">
                <a:latin typeface="Times New Roman" panose="02020603050405020304" pitchFamily="18" charset="0"/>
                <a:cs typeface="Times New Roman" panose="02020603050405020304" pitchFamily="18" charset="0"/>
              </a:rPr>
              <a:t>3)</a:t>
            </a:r>
            <a:r>
              <a:rPr lang="en-US" b="1" dirty="0">
                <a:latin typeface="Times New Roman" panose="02020603050405020304" pitchFamily="18" charset="0"/>
                <a:cs typeface="Times New Roman" panose="02020603050405020304" pitchFamily="18" charset="0"/>
              </a:rPr>
              <a:t>Sentiment Analysis</a:t>
            </a:r>
            <a:r>
              <a:rPr lang="en-US" dirty="0">
                <a:latin typeface="Times New Roman" panose="02020603050405020304" pitchFamily="18" charset="0"/>
                <a:cs typeface="Times New Roman" panose="02020603050405020304" pitchFamily="18" charset="0"/>
              </a:rPr>
              <a:t>: After the classifier cleans the dataset, the data is ready for the sentimental analysis process. Machine learning and Lexicon based learning and Hybrid are some of the approaches of sentimental analysis .The NLP is used for sentimental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34060" y="2459990"/>
            <a:ext cx="10454005" cy="4029075"/>
          </a:xfrm>
        </p:spPr>
        <p:txBody>
          <a:bodyPr>
            <a:normAutofit/>
          </a:bodyPr>
          <a:lstStyle/>
          <a:p>
            <a:pPr marL="0" indent="0" algn="just">
              <a:buNone/>
            </a:pPr>
            <a:r>
              <a:rPr lang="en-US" sz="2000" dirty="0">
                <a:latin typeface="Times New Roman" panose="02020603050405020304" pitchFamily="18" charset="0"/>
                <a:cs typeface="Times New Roman" panose="02020603050405020304" pitchFamily="18" charset="0"/>
              </a:rPr>
              <a:t>4)</a:t>
            </a:r>
            <a:r>
              <a:rPr lang="en-US" b="1" dirty="0">
                <a:latin typeface="Times New Roman" panose="02020603050405020304" pitchFamily="18" charset="0"/>
                <a:cs typeface="Times New Roman" panose="02020603050405020304" pitchFamily="18" charset="0"/>
              </a:rPr>
              <a:t>Sentiment Classification</a:t>
            </a:r>
            <a:r>
              <a:rPr lang="en-US" dirty="0">
                <a:latin typeface="Times New Roman" panose="02020603050405020304" pitchFamily="18" charset="0"/>
                <a:cs typeface="Times New Roman" panose="02020603050405020304" pitchFamily="18" charset="0"/>
              </a:rPr>
              <a:t>: At this step, the dataset is ready for the classification. Each and every sentence of the tweet will be examined and opinion will be formed accordingly for subjectivity.Sentiments can be distinguished broadly into two groups – Positive and Negative.At this point of sentimental analysis,each of the subjective sentences which will be retained are classified into positive, negative and neutral.</a:t>
            </a:r>
          </a:p>
          <a:p>
            <a:pPr marL="0" indent="0" algn="just">
              <a:buNone/>
            </a:pPr>
            <a:r>
              <a:rPr lang="en-US" dirty="0">
                <a:latin typeface="Times New Roman" panose="02020603050405020304" pitchFamily="18" charset="0"/>
                <a:cs typeface="Times New Roman" panose="02020603050405020304" pitchFamily="18" charset="0"/>
              </a:rPr>
              <a:t>5)</a:t>
            </a:r>
            <a:r>
              <a:rPr lang="en-US" b="1" dirty="0">
                <a:latin typeface="Times New Roman" panose="02020603050405020304" pitchFamily="18" charset="0"/>
                <a:cs typeface="Times New Roman" panose="02020603050405020304" pitchFamily="18" charset="0"/>
              </a:rPr>
              <a:t>Output Presentation</a:t>
            </a:r>
            <a:r>
              <a:rPr lang="en-US" dirty="0">
                <a:latin typeface="Times New Roman" panose="02020603050405020304" pitchFamily="18" charset="0"/>
                <a:cs typeface="Times New Roman" panose="02020603050405020304" pitchFamily="18" charset="0"/>
              </a:rPr>
              <a:t>: To measure the sentiment of the tweets in terms of Positive and Negative percentages, Bar graphs can be used. Similarly, to measure in terms of likes, dislikes, average length of tweet for a certain period, Time series can be used. To obtain the initial source of the tweet, pie charts can be used.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6915E-1898-779C-9D15-BE49FB00D898}"/>
              </a:ext>
            </a:extLst>
          </p:cNvPr>
          <p:cNvSpPr>
            <a:spLocks noGrp="1"/>
          </p:cNvSpPr>
          <p:nvPr>
            <p:ph type="title"/>
          </p:nvPr>
        </p:nvSpPr>
        <p:spPr/>
        <p:txBody>
          <a:bodyPr/>
          <a:lstStyle/>
          <a:p>
            <a:r>
              <a:rPr lang="en-US" sz="3200" dirty="0">
                <a:latin typeface="Times New Roman" panose="02020603050405020304" pitchFamily="18" charset="0"/>
                <a:cs typeface="Times New Roman" panose="02020603050405020304" pitchFamily="18" charset="0"/>
              </a:rPr>
              <a:t>DATAFLOW DIAGRAM</a:t>
            </a:r>
          </a:p>
        </p:txBody>
      </p:sp>
      <p:pic>
        <p:nvPicPr>
          <p:cNvPr id="7" name="Content Placeholder 6">
            <a:extLst>
              <a:ext uri="{FF2B5EF4-FFF2-40B4-BE49-F238E27FC236}">
                <a16:creationId xmlns:a16="http://schemas.microsoft.com/office/drawing/2014/main" id="{F90A8BE4-2CC3-784D-A01F-EE938C601C9A}"/>
              </a:ext>
            </a:extLst>
          </p:cNvPr>
          <p:cNvPicPr>
            <a:picLocks noGrp="1" noChangeAspect="1"/>
          </p:cNvPicPr>
          <p:nvPr>
            <p:ph idx="1"/>
          </p:nvPr>
        </p:nvPicPr>
        <p:blipFill>
          <a:blip r:embed="rId2"/>
          <a:stretch>
            <a:fillRect/>
          </a:stretch>
        </p:blipFill>
        <p:spPr>
          <a:xfrm>
            <a:off x="2796988" y="2294965"/>
            <a:ext cx="5683623" cy="4419599"/>
          </a:xfrm>
        </p:spPr>
      </p:pic>
    </p:spTree>
    <p:extLst>
      <p:ext uri="{BB962C8B-B14F-4D97-AF65-F5344CB8AC3E}">
        <p14:creationId xmlns:p14="http://schemas.microsoft.com/office/powerpoint/2010/main" val="1778655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07AA5-493C-1B74-BDB6-EFCC7636CDC4}"/>
              </a:ext>
            </a:extLst>
          </p:cNvPr>
          <p:cNvSpPr>
            <a:spLocks noGrp="1"/>
          </p:cNvSpPr>
          <p:nvPr>
            <p:ph type="title"/>
          </p:nvPr>
        </p:nvSpPr>
        <p:spPr/>
        <p:txBody>
          <a:bodyPr/>
          <a:lstStyle/>
          <a:p>
            <a:r>
              <a:rPr lang="en-US" sz="3200" dirty="0">
                <a:latin typeface="Times New Roman" panose="02020603050405020304" pitchFamily="18" charset="0"/>
                <a:cs typeface="Times New Roman" panose="02020603050405020304" pitchFamily="18" charset="0"/>
              </a:rPr>
              <a:t>SAMPLE CODE</a:t>
            </a:r>
          </a:p>
        </p:txBody>
      </p:sp>
      <p:pic>
        <p:nvPicPr>
          <p:cNvPr id="5" name="Content Placeholder 4">
            <a:extLst>
              <a:ext uri="{FF2B5EF4-FFF2-40B4-BE49-F238E27FC236}">
                <a16:creationId xmlns:a16="http://schemas.microsoft.com/office/drawing/2014/main" id="{CA2B03EB-BD41-D11C-248E-4F447FD865BB}"/>
              </a:ext>
            </a:extLst>
          </p:cNvPr>
          <p:cNvPicPr>
            <a:picLocks noGrp="1" noChangeAspect="1"/>
          </p:cNvPicPr>
          <p:nvPr>
            <p:ph idx="1"/>
          </p:nvPr>
        </p:nvPicPr>
        <p:blipFill>
          <a:blip r:embed="rId2"/>
          <a:stretch>
            <a:fillRect/>
          </a:stretch>
        </p:blipFill>
        <p:spPr>
          <a:xfrm>
            <a:off x="457200" y="2339789"/>
            <a:ext cx="11277600" cy="4276164"/>
          </a:xfrm>
        </p:spPr>
      </p:pic>
    </p:spTree>
    <p:extLst>
      <p:ext uri="{BB962C8B-B14F-4D97-AF65-F5344CB8AC3E}">
        <p14:creationId xmlns:p14="http://schemas.microsoft.com/office/powerpoint/2010/main" val="551734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FC65E7-9D47-1DD3-EF0D-EC6C35D4CD94}"/>
              </a:ext>
            </a:extLst>
          </p:cNvPr>
          <p:cNvSpPr txBox="1"/>
          <p:nvPr/>
        </p:nvSpPr>
        <p:spPr>
          <a:xfrm>
            <a:off x="0" y="0"/>
            <a:ext cx="3263153"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RESULT SCREENSHOTS</a:t>
            </a:r>
          </a:p>
        </p:txBody>
      </p:sp>
      <p:pic>
        <p:nvPicPr>
          <p:cNvPr id="4" name="Picture 3">
            <a:extLst>
              <a:ext uri="{FF2B5EF4-FFF2-40B4-BE49-F238E27FC236}">
                <a16:creationId xmlns:a16="http://schemas.microsoft.com/office/drawing/2014/main" id="{7BE08370-C2EA-07A0-81C2-76A54A011CDB}"/>
              </a:ext>
            </a:extLst>
          </p:cNvPr>
          <p:cNvPicPr>
            <a:picLocks noChangeAspect="1"/>
          </p:cNvPicPr>
          <p:nvPr/>
        </p:nvPicPr>
        <p:blipFill>
          <a:blip r:embed="rId2"/>
          <a:stretch>
            <a:fillRect/>
          </a:stretch>
        </p:blipFill>
        <p:spPr>
          <a:xfrm>
            <a:off x="952500" y="1218598"/>
            <a:ext cx="9374841" cy="5429851"/>
          </a:xfrm>
          <a:prstGeom prst="rect">
            <a:avLst/>
          </a:prstGeom>
        </p:spPr>
      </p:pic>
    </p:spTree>
    <p:extLst>
      <p:ext uri="{BB962C8B-B14F-4D97-AF65-F5344CB8AC3E}">
        <p14:creationId xmlns:p14="http://schemas.microsoft.com/office/powerpoint/2010/main" val="318904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28C654-1850-C59F-CE39-8A6D90DE2032}"/>
              </a:ext>
            </a:extLst>
          </p:cNvPr>
          <p:cNvPicPr>
            <a:picLocks noChangeAspect="1"/>
          </p:cNvPicPr>
          <p:nvPr/>
        </p:nvPicPr>
        <p:blipFill>
          <a:blip r:embed="rId2"/>
          <a:stretch>
            <a:fillRect/>
          </a:stretch>
        </p:blipFill>
        <p:spPr>
          <a:xfrm>
            <a:off x="952500" y="868680"/>
            <a:ext cx="9258300" cy="5760720"/>
          </a:xfrm>
          <a:prstGeom prst="rect">
            <a:avLst/>
          </a:prstGeom>
        </p:spPr>
      </p:pic>
    </p:spTree>
    <p:extLst>
      <p:ext uri="{BB962C8B-B14F-4D97-AF65-F5344CB8AC3E}">
        <p14:creationId xmlns:p14="http://schemas.microsoft.com/office/powerpoint/2010/main" val="2381669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3CF51A-7E63-6A77-D326-4990B24A93D8}"/>
              </a:ext>
            </a:extLst>
          </p:cNvPr>
          <p:cNvPicPr>
            <a:picLocks noChangeAspect="1"/>
          </p:cNvPicPr>
          <p:nvPr/>
        </p:nvPicPr>
        <p:blipFill>
          <a:blip r:embed="rId2"/>
          <a:stretch>
            <a:fillRect/>
          </a:stretch>
        </p:blipFill>
        <p:spPr>
          <a:xfrm>
            <a:off x="981075" y="1118627"/>
            <a:ext cx="9104219" cy="5272648"/>
          </a:xfrm>
          <a:prstGeom prst="rect">
            <a:avLst/>
          </a:prstGeom>
        </p:spPr>
      </p:pic>
    </p:spTree>
    <p:extLst>
      <p:ext uri="{BB962C8B-B14F-4D97-AF65-F5344CB8AC3E}">
        <p14:creationId xmlns:p14="http://schemas.microsoft.com/office/powerpoint/2010/main" val="3174344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0C8DA7-ED0E-C165-EAEE-D24EF2E114C5}"/>
              </a:ext>
            </a:extLst>
          </p:cNvPr>
          <p:cNvPicPr>
            <a:picLocks noChangeAspect="1"/>
          </p:cNvPicPr>
          <p:nvPr/>
        </p:nvPicPr>
        <p:blipFill>
          <a:blip r:embed="rId2"/>
          <a:stretch>
            <a:fillRect/>
          </a:stretch>
        </p:blipFill>
        <p:spPr>
          <a:xfrm>
            <a:off x="973842" y="764390"/>
            <a:ext cx="9102487" cy="6093610"/>
          </a:xfrm>
          <a:prstGeom prst="rect">
            <a:avLst/>
          </a:prstGeom>
        </p:spPr>
      </p:pic>
    </p:spTree>
    <p:extLst>
      <p:ext uri="{BB962C8B-B14F-4D97-AF65-F5344CB8AC3E}">
        <p14:creationId xmlns:p14="http://schemas.microsoft.com/office/powerpoint/2010/main" val="4113659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1048E7-D5BD-E63D-DF0A-29C50AD857EC}"/>
              </a:ext>
            </a:extLst>
          </p:cNvPr>
          <p:cNvPicPr>
            <a:picLocks noChangeAspect="1"/>
          </p:cNvPicPr>
          <p:nvPr/>
        </p:nvPicPr>
        <p:blipFill>
          <a:blip r:embed="rId2"/>
          <a:stretch>
            <a:fillRect/>
          </a:stretch>
        </p:blipFill>
        <p:spPr>
          <a:xfrm>
            <a:off x="952500" y="871784"/>
            <a:ext cx="9105900" cy="5876678"/>
          </a:xfrm>
          <a:prstGeom prst="rect">
            <a:avLst/>
          </a:prstGeom>
        </p:spPr>
      </p:pic>
    </p:spTree>
    <p:extLst>
      <p:ext uri="{BB962C8B-B14F-4D97-AF65-F5344CB8AC3E}">
        <p14:creationId xmlns:p14="http://schemas.microsoft.com/office/powerpoint/2010/main" val="3165192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1090708" y="3024841"/>
            <a:ext cx="8825659" cy="3416300"/>
          </a:xfrm>
        </p:spPr>
        <p:txBody>
          <a:bodyPr>
            <a:normAutofit/>
          </a:bodyPr>
          <a:lstStyle/>
          <a:p>
            <a:pPr marL="0" indent="0" algn="just">
              <a:buNone/>
            </a:pPr>
            <a:r>
              <a:rPr lang="en-US" dirty="0">
                <a:solidFill>
                  <a:srgbClr val="010202"/>
                </a:solidFill>
                <a:effectLst/>
                <a:latin typeface="Times New Roman" panose="02020603050405020304" pitchFamily="18" charset="0"/>
                <a:ea typeface="Times New Roman" panose="02020603050405020304" pitchFamily="18" charset="0"/>
              </a:rPr>
              <a:t>Women and girls have been experiencing a lot of violence and harassment in public places in various cities starting from stalking and leading to abuse harassment or abuse assault.This project basically focuses on the role of social media in promoting the safety of women in Indian cities with special reference to the role of social media websites and applications including Twitter platform Facebook and Instagram and some other newly introduced social media platforms. There exists several opinion-oriented information gathering and analytics systems that aim to extract people’s opinion regarding different topics.The raw data is  picked up from </a:t>
            </a:r>
            <a:r>
              <a:rPr lang="en-US" dirty="0">
                <a:solidFill>
                  <a:srgbClr val="010202"/>
                </a:solidFill>
                <a:latin typeface="Times New Roman" panose="02020603050405020304" pitchFamily="18" charset="0"/>
                <a:ea typeface="Times New Roman" panose="02020603050405020304" pitchFamily="18" charset="0"/>
              </a:rPr>
              <a:t>Kaggle website</a:t>
            </a:r>
            <a:r>
              <a:rPr lang="en-US" dirty="0">
                <a:solidFill>
                  <a:srgbClr val="010202"/>
                </a:solidFill>
                <a:effectLst/>
                <a:latin typeface="Times New Roman" panose="02020603050405020304" pitchFamily="18" charset="0"/>
                <a:ea typeface="Times New Roman" panose="02020603050405020304" pitchFamily="18" charset="0"/>
              </a:rPr>
              <a:t>. </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2F4C7D-6BC1-5752-DAFA-D10B50F48BFA}"/>
              </a:ext>
            </a:extLst>
          </p:cNvPr>
          <p:cNvPicPr>
            <a:picLocks noChangeAspect="1"/>
          </p:cNvPicPr>
          <p:nvPr/>
        </p:nvPicPr>
        <p:blipFill>
          <a:blip r:embed="rId2"/>
          <a:stretch>
            <a:fillRect/>
          </a:stretch>
        </p:blipFill>
        <p:spPr>
          <a:xfrm>
            <a:off x="1028700" y="1003845"/>
            <a:ext cx="9137276" cy="5444580"/>
          </a:xfrm>
          <a:prstGeom prst="rect">
            <a:avLst/>
          </a:prstGeom>
        </p:spPr>
      </p:pic>
    </p:spTree>
    <p:extLst>
      <p:ext uri="{BB962C8B-B14F-4D97-AF65-F5344CB8AC3E}">
        <p14:creationId xmlns:p14="http://schemas.microsoft.com/office/powerpoint/2010/main" val="215212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F3EE52-5586-2FDB-FCE4-51E40B27AFCC}"/>
              </a:ext>
            </a:extLst>
          </p:cNvPr>
          <p:cNvPicPr>
            <a:picLocks noChangeAspect="1"/>
          </p:cNvPicPr>
          <p:nvPr/>
        </p:nvPicPr>
        <p:blipFill>
          <a:blip r:embed="rId2"/>
          <a:stretch>
            <a:fillRect/>
          </a:stretch>
        </p:blipFill>
        <p:spPr>
          <a:xfrm>
            <a:off x="1133708" y="941293"/>
            <a:ext cx="9173536" cy="6131859"/>
          </a:xfrm>
          <a:prstGeom prst="rect">
            <a:avLst/>
          </a:prstGeom>
        </p:spPr>
      </p:pic>
    </p:spTree>
    <p:extLst>
      <p:ext uri="{BB962C8B-B14F-4D97-AF65-F5344CB8AC3E}">
        <p14:creationId xmlns:p14="http://schemas.microsoft.com/office/powerpoint/2010/main" val="37021422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894977" y="3231029"/>
            <a:ext cx="8825659" cy="3416300"/>
          </a:xfrm>
        </p:spPr>
        <p:txBody>
          <a:bodyPr>
            <a:normAutofit/>
          </a:bodyPr>
          <a:lstStyle/>
          <a:p>
            <a:pPr algn="just">
              <a:buFont typeface="Wingdings" panose="05000000000000000000" pitchFamily="2" charset="2"/>
              <a:buChar char="Ø"/>
            </a:pPr>
            <a:r>
              <a:rPr lang="en-US" dirty="0">
                <a:solidFill>
                  <a:srgbClr val="010202"/>
                </a:solidFill>
                <a:latin typeface="Times New Roman" panose="02020603050405020304" pitchFamily="18" charset="0"/>
                <a:ea typeface="Times New Roman" panose="02020603050405020304" pitchFamily="18" charset="0"/>
              </a:rPr>
              <a:t>By using this NLP(Natural language processing) machine will analyze the </a:t>
            </a:r>
            <a:r>
              <a:rPr lang="en-US" sz="1800" dirty="0">
                <a:solidFill>
                  <a:srgbClr val="010202"/>
                </a:solidFill>
                <a:effectLst/>
                <a:latin typeface="Times New Roman" panose="02020603050405020304" pitchFamily="18" charset="0"/>
                <a:ea typeface="Times New Roman" panose="02020603050405020304" pitchFamily="18" charset="0"/>
              </a:rPr>
              <a:t> twitter data and get an idea about the status of women safety in Indian cities. The efficiency of this NLP is more when compared with other data analyzing techniques.The efficiency of  this NLP is 60% to 80%.</a:t>
            </a:r>
          </a:p>
          <a:p>
            <a:pPr algn="just">
              <a:buFont typeface="Wingdings" panose="05000000000000000000" pitchFamily="2" charset="2"/>
              <a:buChar char="Ø"/>
            </a:pPr>
            <a:r>
              <a:rPr lang="en-US" dirty="0">
                <a:solidFill>
                  <a:srgbClr val="010202"/>
                </a:solidFill>
                <a:latin typeface="Times New Roman" panose="02020603050405020304" pitchFamily="18" charset="0"/>
                <a:ea typeface="Times New Roman" panose="02020603050405020304" pitchFamily="18" charset="0"/>
              </a:rPr>
              <a:t>We will get the positive,negative and neutral percentages about the women status in our society in a bar graph.</a:t>
            </a:r>
            <a:endParaRPr lang="en-US" sz="1800" dirty="0">
              <a:solidFill>
                <a:srgbClr val="010202"/>
              </a:solidFill>
              <a:effectLst/>
              <a:latin typeface="Times New Roman" panose="02020603050405020304" pitchFamily="18" charset="0"/>
              <a:ea typeface="Times New Roman" panose="02020603050405020304" pitchFamily="18" charset="0"/>
            </a:endParaRPr>
          </a:p>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758B2-1930-3531-AF7E-6BFD965C890A}"/>
              </a:ext>
            </a:extLst>
          </p:cNvPr>
          <p:cNvSpPr>
            <a:spLocks noGrp="1"/>
          </p:cNvSpPr>
          <p:nvPr>
            <p:ph type="title"/>
          </p:nvPr>
        </p:nvSpPr>
        <p:spPr/>
        <p:txBody>
          <a:bodyPr/>
          <a:lstStyle/>
          <a:p>
            <a:r>
              <a:rPr lang="en-US" sz="3200" dirty="0">
                <a:latin typeface="Times New Roman" panose="02020603050405020304" pitchFamily="18" charset="0"/>
                <a:cs typeface="Times New Roman" panose="02020603050405020304" pitchFamily="18" charset="0"/>
              </a:rPr>
              <a:t>Future Enhancement</a:t>
            </a:r>
          </a:p>
        </p:txBody>
      </p:sp>
      <p:sp>
        <p:nvSpPr>
          <p:cNvPr id="3" name="Content Placeholder 2">
            <a:extLst>
              <a:ext uri="{FF2B5EF4-FFF2-40B4-BE49-F238E27FC236}">
                <a16:creationId xmlns:a16="http://schemas.microsoft.com/office/drawing/2014/main" id="{6E2A6892-B546-4E2F-D513-FA3322318BB2}"/>
              </a:ext>
            </a:extLst>
          </p:cNvPr>
          <p:cNvSpPr>
            <a:spLocks noGrp="1"/>
          </p:cNvSpPr>
          <p:nvPr>
            <p:ph idx="1"/>
          </p:nvPr>
        </p:nvSpPr>
        <p:spPr>
          <a:xfrm>
            <a:off x="797860" y="2572872"/>
            <a:ext cx="10040470" cy="1981200"/>
          </a:xfrm>
        </p:spPr>
        <p:txBody>
          <a:bodyPr/>
          <a:lstStyle/>
          <a:p>
            <a:pPr marL="0" indent="0" algn="just">
              <a:buNone/>
            </a:pPr>
            <a:r>
              <a:rPr lang="en-US" dirty="0">
                <a:latin typeface="Times New Roman" panose="02020603050405020304" pitchFamily="18" charset="0"/>
                <a:cs typeface="Times New Roman" panose="02020603050405020304" pitchFamily="18" charset="0"/>
              </a:rPr>
              <a:t>	In our present project we are analysing the status of women through twitter platform.Further we can improve this project by analysing the data from almost all the social media and In future we can  process on an individual user who negatively comments on women .so that we can get the graph of that particular person along with it we can punish that person according to our electronic media laws if the percentage nagitivity of that person is very high.</a:t>
            </a:r>
          </a:p>
        </p:txBody>
      </p:sp>
    </p:spTree>
    <p:extLst>
      <p:ext uri="{BB962C8B-B14F-4D97-AF65-F5344CB8AC3E}">
        <p14:creationId xmlns:p14="http://schemas.microsoft.com/office/powerpoint/2010/main" val="1594186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E3C9A-BC3C-9DA8-6470-38D72E9280A7}"/>
              </a:ext>
            </a:extLst>
          </p:cNvPr>
          <p:cNvSpPr>
            <a:spLocks noGrp="1"/>
          </p:cNvSpPr>
          <p:nvPr>
            <p:ph type="title"/>
          </p:nvPr>
        </p:nvSpPr>
        <p:spPr/>
        <p:txBody>
          <a:bodyPr/>
          <a:lstStyle/>
          <a:p>
            <a:r>
              <a:rPr lang="en-US" sz="3200"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7A543024-A5BF-E2F2-C7B9-082D73503E29}"/>
              </a:ext>
            </a:extLst>
          </p:cNvPr>
          <p:cNvSpPr>
            <a:spLocks noGrp="1"/>
          </p:cNvSpPr>
          <p:nvPr>
            <p:ph idx="1"/>
          </p:nvPr>
        </p:nvSpPr>
        <p:spPr/>
        <p:txBody>
          <a:bodyPr>
            <a:normAutofit fontScale="92500" lnSpcReduction="10000"/>
          </a:bodyPr>
          <a:lstStyle/>
          <a:p>
            <a:r>
              <a:rPr lang="en-US" dirty="0"/>
              <a:t>[1]. Agarwal, Apoorv, FadiBiadsy, and Kathleen R. Mckeown. "Contextual phrase-level polarity analysis using lexical affect scoring and syntactic n-grams."Proceedings of the 12th Conference of the European Chapter of the Association for Computational Linguistics.Association for Computational Linguistics, 2009. </a:t>
            </a:r>
          </a:p>
          <a:p>
            <a:r>
              <a:rPr lang="en-US" dirty="0"/>
              <a:t>[2]. Barbosa, Luciano, and JunlanFeng. "Robust sentiment detection on twitter from biased and noisy data." Proceedings of the 23rd international conference on computational linguistics: posters. Association for Computational Linguistics, 2010.</a:t>
            </a:r>
          </a:p>
          <a:p>
            <a:r>
              <a:rPr lang="en-US" dirty="0"/>
              <a:t> [3]. Bermingham, Adam, and Alan F. Smeaton. "Classifying sentiment in microblogs: is brevity an advantage?."Proceedings of the 19th ACM international conference on Information and knowledge management.ACM, 2010.</a:t>
            </a:r>
          </a:p>
        </p:txBody>
      </p:sp>
    </p:spTree>
    <p:extLst>
      <p:ext uri="{BB962C8B-B14F-4D97-AF65-F5344CB8AC3E}">
        <p14:creationId xmlns:p14="http://schemas.microsoft.com/office/powerpoint/2010/main" val="42501543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60090" y="2659703"/>
            <a:ext cx="6671820" cy="1569660"/>
          </a:xfrm>
          <a:prstGeom prst="rect">
            <a:avLst/>
          </a:prstGeom>
          <a:noFill/>
        </p:spPr>
        <p:txBody>
          <a:bodyPr wrap="square">
            <a:spAutoFit/>
          </a:bodyPr>
          <a:lstStyle/>
          <a:p>
            <a:r>
              <a:rPr lang="en-US" sz="9600" b="1" dirty="0">
                <a:solidFill>
                  <a:srgbClr val="0070C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Existing system</a:t>
            </a:r>
          </a:p>
        </p:txBody>
      </p:sp>
      <p:sp>
        <p:nvSpPr>
          <p:cNvPr id="3" name="Content Placeholder 2"/>
          <p:cNvSpPr>
            <a:spLocks noGrp="1"/>
          </p:cNvSpPr>
          <p:nvPr>
            <p:ph idx="1"/>
          </p:nvPr>
        </p:nvSpPr>
        <p:spPr>
          <a:xfrm>
            <a:off x="1122830" y="3033805"/>
            <a:ext cx="8825659" cy="3416300"/>
          </a:xfrm>
        </p:spPr>
        <p:txBody>
          <a:bodyPr>
            <a:normAutofit/>
          </a:bodyPr>
          <a:lstStyle/>
          <a:p>
            <a:pPr algn="just"/>
            <a:r>
              <a:rPr lang="en-US" sz="1800" dirty="0">
                <a:solidFill>
                  <a:srgbClr val="010202"/>
                </a:solidFill>
                <a:effectLst/>
                <a:latin typeface="Times New Roman" panose="02020603050405020304" pitchFamily="18" charset="0"/>
                <a:ea typeface="Times New Roman" panose="02020603050405020304" pitchFamily="18" charset="0"/>
              </a:rPr>
              <a:t>People often express their views freely on social media about what they feel about the Indian society and the politicians. The tweets or comments about safety of women and stories of standing up against abuse harassment further motivates other women data on the same social media website or application like Twitter. </a:t>
            </a:r>
          </a:p>
          <a:p>
            <a:pPr algn="just"/>
            <a:r>
              <a:rPr lang="en-US" dirty="0">
                <a:solidFill>
                  <a:srgbClr val="010202"/>
                </a:solidFill>
                <a:latin typeface="Times New Roman" panose="02020603050405020304" pitchFamily="18" charset="0"/>
                <a:ea typeface="Times New Roman" panose="02020603050405020304" pitchFamily="18" charset="0"/>
              </a:rPr>
              <a:t>Earlier we used data mining techniques to extract data from twitter.The efficiency of this is very less.</a:t>
            </a:r>
            <a:endParaRPr lang="en-US" sz="1800" dirty="0">
              <a:solidFill>
                <a:srgbClr val="010202"/>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Disadvantages</a:t>
            </a:r>
          </a:p>
        </p:txBody>
      </p:sp>
      <p:sp>
        <p:nvSpPr>
          <p:cNvPr id="3" name="Content Placeholder 2"/>
          <p:cNvSpPr>
            <a:spLocks noGrp="1"/>
          </p:cNvSpPr>
          <p:nvPr>
            <p:ph idx="1"/>
          </p:nvPr>
        </p:nvSpPr>
        <p:spPr>
          <a:xfrm>
            <a:off x="1154954" y="2832846"/>
            <a:ext cx="8825659" cy="3186953"/>
          </a:xfrm>
        </p:spPr>
        <p:txBody>
          <a:bodyPr>
            <a:normAutofit/>
          </a:bodyPr>
          <a:lstStyle/>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Twitter and Instagram point and most of the people are using it to express their emotions and also their opinions about what they think about the Indian cities and Indian society. </a:t>
            </a:r>
          </a:p>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There are several method of sentiment that can be categorized like machine learning hybrid and lexicon-based learning. </a:t>
            </a:r>
          </a:p>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Also there are another categorization Janta presented with categories of statistical, knowledge-based and age wise differentiation approaches .</a:t>
            </a:r>
          </a:p>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existing system helps only to express the views and there will be no actions taken on them.</a:t>
            </a:r>
          </a:p>
          <a:p>
            <a:pPr marL="0" indent="0">
              <a:buNone/>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Proposed system</a:t>
            </a:r>
          </a:p>
        </p:txBody>
      </p:sp>
      <p:sp>
        <p:nvSpPr>
          <p:cNvPr id="3" name="Content Placeholder 2"/>
          <p:cNvSpPr>
            <a:spLocks noGrp="1"/>
          </p:cNvSpPr>
          <p:nvPr>
            <p:ph idx="1"/>
          </p:nvPr>
        </p:nvSpPr>
        <p:spPr>
          <a:xfrm>
            <a:off x="1154954" y="2832846"/>
            <a:ext cx="8825659" cy="3186953"/>
          </a:xfrm>
        </p:spPr>
        <p:txBody>
          <a:bodyPr>
            <a:normAutofit/>
          </a:bodyPr>
          <a:lstStyle/>
          <a:p>
            <a:pPr algn="just"/>
            <a:r>
              <a:rPr lang="en-US" dirty="0">
                <a:solidFill>
                  <a:srgbClr val="010202"/>
                </a:solidFill>
                <a:latin typeface="Times New Roman" panose="02020603050405020304" pitchFamily="18" charset="0"/>
                <a:ea typeface="Times New Roman" panose="02020603050405020304" pitchFamily="18" charset="0"/>
              </a:rPr>
              <a:t>As the efficiency of data mining in extracting is less,we proposing the new system by the combination of NLTK(Natural language toolkit) and NLP(Natural language processing). </a:t>
            </a:r>
          </a:p>
          <a:p>
            <a:pPr algn="just"/>
            <a:r>
              <a:rPr lang="en-US" dirty="0">
                <a:solidFill>
                  <a:srgbClr val="010202"/>
                </a:solidFill>
                <a:latin typeface="Times New Roman" panose="02020603050405020304" pitchFamily="18" charset="0"/>
                <a:ea typeface="Times New Roman" panose="02020603050405020304" pitchFamily="18" charset="0"/>
              </a:rPr>
              <a:t>NLTK  is a platform used for building python programs that work with human language data for applying in statistical natural language processing.It contains text processing libraries for tokenization,parsing,classification and semantic reasoning. </a:t>
            </a:r>
          </a:p>
          <a:p>
            <a:pPr algn="just"/>
            <a:r>
              <a:rPr lang="en-US" sz="1800" dirty="0">
                <a:solidFill>
                  <a:srgbClr val="010202"/>
                </a:solidFill>
                <a:effectLst/>
                <a:latin typeface="Times New Roman" panose="02020603050405020304" pitchFamily="18" charset="0"/>
                <a:ea typeface="Times New Roman" panose="02020603050405020304" pitchFamily="18" charset="0"/>
              </a:rPr>
              <a:t>(NLP)Natural language processing helps computers communicate with humans in their own language and scales other languages related tasks</a:t>
            </a:r>
          </a:p>
          <a:p>
            <a:pPr algn="just"/>
            <a:r>
              <a:rPr lang="en-US" sz="1800" dirty="0">
                <a:solidFill>
                  <a:srgbClr val="010202"/>
                </a:solidFill>
                <a:effectLst/>
                <a:latin typeface="Times New Roman" panose="02020603050405020304" pitchFamily="18" charset="0"/>
                <a:ea typeface="Times New Roman" panose="02020603050405020304" pitchFamily="18" charset="0"/>
              </a:rPr>
              <a:t>NLP makes it </a:t>
            </a:r>
            <a:r>
              <a:rPr lang="en-US" dirty="0">
                <a:solidFill>
                  <a:srgbClr val="010202"/>
                </a:solidFill>
                <a:latin typeface="Times New Roman" panose="02020603050405020304" pitchFamily="18" charset="0"/>
                <a:ea typeface="Times New Roman" panose="02020603050405020304" pitchFamily="18" charset="0"/>
              </a:rPr>
              <a:t>possible for computers to read text, hear speech, interpret it, measure sentiment and determine which parts are important.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i="1" dirty="0">
                <a:latin typeface="Times New Roman" panose="02020603050405020304" pitchFamily="18" charset="0"/>
                <a:cs typeface="Times New Roman" panose="02020603050405020304" pitchFamily="18" charset="0"/>
              </a:rPr>
              <a:t>Advantages</a:t>
            </a:r>
          </a:p>
        </p:txBody>
      </p:sp>
      <p:sp>
        <p:nvSpPr>
          <p:cNvPr id="3" name="Content Placeholder 2"/>
          <p:cNvSpPr>
            <a:spLocks noGrp="1"/>
          </p:cNvSpPr>
          <p:nvPr>
            <p:ph idx="1"/>
          </p:nvPr>
        </p:nvSpPr>
        <p:spPr>
          <a:xfrm>
            <a:off x="1090708" y="3204136"/>
            <a:ext cx="8825659" cy="3416300"/>
          </a:xfrm>
        </p:spPr>
        <p:txBody>
          <a:bodyPr>
            <a:normAutofit/>
          </a:bodyPr>
          <a:lstStyle/>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Analysis of twitter texts collection also includes the name of people and name of women who stand up against abuse harassment and unethical behaviour of men in Indian cities which make them uncomfortable to walk freely.  </a:t>
            </a:r>
          </a:p>
          <a:p>
            <a:pPr algn="just"/>
            <a:r>
              <a:rPr lang="en-US"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data set that was obtained through Twitter about the status of women safety in Indian society.</a:t>
            </a:r>
            <a:r>
              <a:rPr lang="en-US" b="1"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p>
          <a:p>
            <a:pPr algn="just"/>
            <a:r>
              <a:rPr lang="en-US" dirty="0">
                <a:solidFill>
                  <a:srgbClr val="010202"/>
                </a:solidFill>
                <a:effectLst/>
                <a:latin typeface="Times New Roman" panose="02020603050405020304" pitchFamily="18" charset="0"/>
                <a:ea typeface="Times New Roman" panose="02020603050405020304" pitchFamily="18" charset="0"/>
              </a:rPr>
              <a:t>There will be quick punishments if the comment is very abusive</a:t>
            </a:r>
            <a:r>
              <a:rPr lang="en-US" dirty="0">
                <a:solidFill>
                  <a:srgbClr val="010202"/>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t>
            </a:r>
            <a:endParaRPr lang="en-US" dirty="0">
              <a:solidFill>
                <a:srgbClr val="010202"/>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Software requirement</a:t>
            </a:r>
          </a:p>
        </p:txBody>
      </p:sp>
      <p:sp>
        <p:nvSpPr>
          <p:cNvPr id="3" name="Content Placeholder 2"/>
          <p:cNvSpPr>
            <a:spLocks noGrp="1"/>
          </p:cNvSpPr>
          <p:nvPr>
            <p:ph idx="1"/>
          </p:nvPr>
        </p:nvSpPr>
        <p:spPr>
          <a:xfrm>
            <a:off x="1001061" y="2987985"/>
            <a:ext cx="8825659" cy="3416300"/>
          </a:xfrm>
        </p:spPr>
        <p:txBody>
          <a:bodyPr/>
          <a:lstStyle/>
          <a:p>
            <a:r>
              <a:rPr lang="en-US"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Python </a:t>
            </a:r>
          </a:p>
          <a:p>
            <a:r>
              <a:rPr lang="en-US" sz="1800" dirty="0">
                <a:solidFill>
                  <a:srgbClr val="000000"/>
                </a:solidFill>
                <a:effectLst/>
                <a:latin typeface="Times New Roman" panose="02020603050405020304" pitchFamily="18" charset="0"/>
                <a:ea typeface="Times New Roman" panose="02020603050405020304" pitchFamily="18" charset="0"/>
              </a:rPr>
              <a:t>Django</a:t>
            </a:r>
            <a:endParaRPr lang="en-US"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MySql </a:t>
            </a:r>
            <a:endParaRPr lang="en-US" sz="1800"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MySqlclient </a:t>
            </a:r>
            <a:endParaRPr lang="en-US" sz="1800"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WampServer 2.4 </a:t>
            </a:r>
            <a:endParaRPr lang="en-US" sz="1800" u="none" strike="noStrike" dirty="0">
              <a:solidFill>
                <a:srgbClr val="010202"/>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solidFill>
                <a:srgbClr val="000000"/>
              </a:solidFill>
              <a:effectLst/>
              <a:latin typeface="Times New Roman" panose="02020603050405020304" pitchFamily="18" charset="0"/>
              <a:ea typeface="Times New Roman" panose="02020603050405020304" pitchFamily="18" charset="0"/>
            </a:endParaRPr>
          </a:p>
          <a:p>
            <a:endParaRPr lang="en-US" sz="1800" dirty="0">
              <a:solidFill>
                <a:srgbClr val="010202"/>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964241"/>
            <a:ext cx="8761413" cy="706964"/>
          </a:xfrm>
        </p:spPr>
        <p:txBody>
          <a:bodyPr/>
          <a:lstStyle/>
          <a:p>
            <a:r>
              <a:rPr lang="en-US" sz="3200" i="1" dirty="0">
                <a:latin typeface="Times New Roman" panose="02020603050405020304" pitchFamily="18" charset="0"/>
                <a:cs typeface="Times New Roman" panose="02020603050405020304" pitchFamily="18" charset="0"/>
              </a:rPr>
              <a:t>Hardware requirement</a:t>
            </a:r>
          </a:p>
        </p:txBody>
      </p:sp>
      <p:sp>
        <p:nvSpPr>
          <p:cNvPr id="3" name="Content Placeholder 2"/>
          <p:cNvSpPr>
            <a:spLocks noGrp="1"/>
          </p:cNvSpPr>
          <p:nvPr>
            <p:ph idx="1"/>
          </p:nvPr>
        </p:nvSpPr>
        <p:spPr>
          <a:xfrm>
            <a:off x="1122830" y="3338606"/>
            <a:ext cx="8825659" cy="3416300"/>
          </a:xfrm>
        </p:spPr>
        <p:txBody>
          <a:bodyPr/>
          <a:lstStyle/>
          <a:p>
            <a:r>
              <a:rPr lang="en-US" dirty="0">
                <a:solidFill>
                  <a:srgbClr val="000000"/>
                </a:solidFill>
                <a:effectLst/>
                <a:latin typeface="Times New Roman" panose="02020603050405020304" pitchFamily="18" charset="0"/>
                <a:ea typeface="Times New Roman" panose="02020603050405020304" pitchFamily="18" charset="0"/>
              </a:rPr>
              <a:t>Pentium IV or higher processor</a:t>
            </a:r>
          </a:p>
          <a:p>
            <a:r>
              <a:rPr lang="en-US" dirty="0">
                <a:solidFill>
                  <a:srgbClr val="010202"/>
                </a:solidFill>
                <a:effectLst/>
                <a:latin typeface="Times New Roman" panose="02020603050405020304" pitchFamily="18" charset="0"/>
                <a:ea typeface="Times New Roman" panose="02020603050405020304" pitchFamily="18" charset="0"/>
              </a:rPr>
              <a:t>256 MB RAM</a:t>
            </a:r>
            <a:endParaRPr lang="en-US" dirty="0">
              <a:solidFill>
                <a:srgbClr val="000000"/>
              </a:solidFill>
              <a:effectLst/>
              <a:latin typeface="Times New Roman" panose="02020603050405020304" pitchFamily="18" charset="0"/>
              <a:ea typeface="Times New Roman" panose="02020603050405020304" pitchFamily="18" charset="0"/>
            </a:endParaRPr>
          </a:p>
          <a:p>
            <a:r>
              <a:rPr lang="en-US" dirty="0">
                <a:solidFill>
                  <a:srgbClr val="000000"/>
                </a:solidFill>
                <a:effectLst/>
                <a:latin typeface="Times New Roman" panose="02020603050405020304" pitchFamily="18" charset="0"/>
                <a:ea typeface="Times New Roman" panose="02020603050405020304" pitchFamily="18" charset="0"/>
              </a:rPr>
              <a:t>minimum 512MB </a:t>
            </a: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space in Hard Disk.</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2884" y="928844"/>
            <a:ext cx="8761413" cy="706964"/>
          </a:xfrm>
        </p:spPr>
        <p:txBody>
          <a:bodyPr/>
          <a:lstStyle/>
          <a:p>
            <a:r>
              <a:rPr lang="en-US" sz="3200" i="1" dirty="0">
                <a:latin typeface="Times New Roman" panose="02020603050405020304" pitchFamily="18" charset="0"/>
                <a:cs typeface="Times New Roman" panose="02020603050405020304" pitchFamily="18" charset="0"/>
              </a:rPr>
              <a:t>Novelty</a:t>
            </a:r>
          </a:p>
        </p:txBody>
      </p:sp>
      <p:sp>
        <p:nvSpPr>
          <p:cNvPr id="3" name="Content Placeholder 2"/>
          <p:cNvSpPr>
            <a:spLocks noGrp="1"/>
          </p:cNvSpPr>
          <p:nvPr>
            <p:ph idx="1"/>
          </p:nvPr>
        </p:nvSpPr>
        <p:spPr>
          <a:xfrm>
            <a:off x="1379783" y="3025140"/>
            <a:ext cx="8825659" cy="3941582"/>
          </a:xfrm>
        </p:spPr>
        <p:txBody>
          <a:bodyPr/>
          <a:lstStyle/>
          <a:p>
            <a:pPr marL="0" indent="0" algn="just">
              <a:buNone/>
            </a:pPr>
            <a:r>
              <a:rPr lang="en-US" dirty="0">
                <a:solidFill>
                  <a:srgbClr val="000000"/>
                </a:solidFill>
                <a:effectLst/>
                <a:latin typeface="Times New Roman" panose="02020603050405020304" pitchFamily="18" charset="0"/>
                <a:ea typeface="Times New Roman" panose="02020603050405020304" pitchFamily="18" charset="0"/>
              </a:rPr>
              <a:t>The additional feature we are adding to this project is by using some selection algorithms we choose only  selected data instead of total data in twitter so that we can able to decrease the time of analysis. </a:t>
            </a:r>
            <a:endParaRPr lang="en-US" dirty="0">
              <a:solidFill>
                <a:srgbClr val="010202"/>
              </a:solidFill>
              <a:effectLst/>
              <a:latin typeface="Times New Roman" panose="02020603050405020304" pitchFamily="18" charset="0"/>
              <a:ea typeface="Times New Roman" panose="02020603050405020304" pitchFamily="18" charset="0"/>
            </a:endParaRPr>
          </a:p>
          <a:p>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TM02900722[[fn=Ion Boardroom]]</Template>
  <TotalTime>176</TotalTime>
  <Words>1163</Words>
  <Application>Microsoft Office PowerPoint</Application>
  <PresentationFormat>Widescreen</PresentationFormat>
  <Paragraphs>56</Paragraphs>
  <Slides>25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Century Gothic</vt:lpstr>
      <vt:lpstr>Times New Roman</vt:lpstr>
      <vt:lpstr>Wingdings</vt:lpstr>
      <vt:lpstr>Wingdings 3</vt:lpstr>
      <vt:lpstr>Ion Boardroom</vt:lpstr>
      <vt:lpstr>ANALYSIS OF SOCIETY OPINION ON WOMEN     SAFETY THROUGH SOCIAL MEDIA PLATFORMS</vt:lpstr>
      <vt:lpstr>Abstract</vt:lpstr>
      <vt:lpstr>Existing system</vt:lpstr>
      <vt:lpstr>Disadvantages</vt:lpstr>
      <vt:lpstr>Proposed system</vt:lpstr>
      <vt:lpstr>Advantages</vt:lpstr>
      <vt:lpstr>Software requirement</vt:lpstr>
      <vt:lpstr>Hardware requirement</vt:lpstr>
      <vt:lpstr>Novelty</vt:lpstr>
      <vt:lpstr>PowerPoint Presentation</vt:lpstr>
      <vt:lpstr>Modules</vt:lpstr>
      <vt:lpstr>PowerPoint Presentation</vt:lpstr>
      <vt:lpstr>DATAFLOW DIAGRAM</vt:lpstr>
      <vt:lpstr>SAMPLE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Future Enhancement</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srikanth gudimetla</dc:creator>
  <cp:lastModifiedBy>srikanth gudimetla</cp:lastModifiedBy>
  <cp:revision>24</cp:revision>
  <dcterms:created xsi:type="dcterms:W3CDTF">2022-08-08T11:04:00Z</dcterms:created>
  <dcterms:modified xsi:type="dcterms:W3CDTF">2022-11-05T05:39:08Z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EF55F4B403E047C1B17BB74932247062</vt:lpwstr>
  </property>
  <property fmtid="{D5CDD505-2E9C-101B-9397-08002B2CF9AE}" pid="3" name="KSOProductBuildVer">
    <vt:lpwstr>1033-11.2.0.11210</vt:lpwstr>
  </property>
</Properties>
</file>

<file path=docProps/thumbnail.jpeg>
</file>